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73" r:id="rId3"/>
    <p:sldId id="256" r:id="rId4"/>
    <p:sldId id="257" r:id="rId5"/>
    <p:sldId id="281" r:id="rId6"/>
    <p:sldId id="282" r:id="rId7"/>
    <p:sldId id="275" r:id="rId8"/>
    <p:sldId id="258" r:id="rId9"/>
    <p:sldId id="276" r:id="rId10"/>
    <p:sldId id="259" r:id="rId11"/>
    <p:sldId id="274" r:id="rId12"/>
    <p:sldId id="277" r:id="rId13"/>
    <p:sldId id="261" r:id="rId14"/>
    <p:sldId id="278" r:id="rId15"/>
    <p:sldId id="279" r:id="rId16"/>
    <p:sldId id="280" r:id="rId17"/>
    <p:sldId id="262" r:id="rId18"/>
    <p:sldId id="263" r:id="rId19"/>
    <p:sldId id="26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48" autoAdjust="0"/>
  </p:normalViewPr>
  <p:slideViewPr>
    <p:cSldViewPr>
      <p:cViewPr>
        <p:scale>
          <a:sx n="82" d="100"/>
          <a:sy n="82" d="100"/>
        </p:scale>
        <p:origin x="-1530" y="-5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E4007-EC7F-4A4B-BE05-7E95A284BB26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7E328-10BD-4BCA-B551-3CA6B37D4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E328-10BD-4BCA-B551-3CA6B37D49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E328-10BD-4BCA-B551-3CA6B37D49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7E328-10BD-4BCA-B551-3CA6B37D49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5B9D3-D371-4969-A2E6-1E56AB596E1C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F9EA0-C5E5-44B8-8C66-1957EC48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627534"/>
            <a:ext cx="483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ПОТРФОЛИО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491630"/>
            <a:ext cx="5000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информатики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Смольненская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основная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школа»</a:t>
            </a:r>
          </a:p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Ичалковского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ОЗЕРОВОЙ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ЕВГЕНИИ ВАСИЛЬЕВНЫ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548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05575"/>
            <a:ext cx="1656184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уву.jpg"/>
          <p:cNvPicPr/>
          <p:nvPr/>
        </p:nvPicPr>
        <p:blipFill>
          <a:blip r:embed="rId4" cstate="print"/>
          <a:srcRect l="6445" t="7342" r="6861" b="4980"/>
          <a:stretch>
            <a:fillRect/>
          </a:stretch>
        </p:blipFill>
        <p:spPr>
          <a:xfrm>
            <a:off x="2267744" y="987573"/>
            <a:ext cx="1872208" cy="221424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067944" y="987573"/>
            <a:ext cx="4608512" cy="2664296"/>
            <a:chOff x="4716015" y="1052736"/>
            <a:chExt cx="4104456" cy="2952328"/>
          </a:xfrm>
        </p:grpSpPr>
        <p:pic>
          <p:nvPicPr>
            <p:cNvPr id="6" name="Рисунок 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292079" y="476672"/>
              <a:ext cx="2952328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6876256" y="1196752"/>
              <a:ext cx="1872208" cy="21602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 descr="C:\Users\1\Desktop\Портфолио Е.В.Озеровой\аттестация\Сертификат публ.jpg"/>
          <p:cNvPicPr>
            <a:picLocks noChangeAspect="1" noChangeArrowheads="1"/>
          </p:cNvPicPr>
          <p:nvPr/>
        </p:nvPicPr>
        <p:blipFill>
          <a:blip r:embed="rId6" cstate="print"/>
          <a:srcRect b="2985"/>
          <a:stretch>
            <a:fillRect/>
          </a:stretch>
        </p:blipFill>
        <p:spPr bwMode="auto">
          <a:xfrm>
            <a:off x="2987824" y="3003798"/>
            <a:ext cx="3236051" cy="19442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27784" y="5555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Международный уровень – 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2347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54" t="3547" r="4754" b="6682"/>
          <a:stretch>
            <a:fillRect/>
          </a:stretch>
        </p:blipFill>
        <p:spPr bwMode="auto">
          <a:xfrm>
            <a:off x="611560" y="843558"/>
            <a:ext cx="2448272" cy="3504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771550"/>
            <a:ext cx="2592288" cy="35523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3563888" y="987574"/>
            <a:ext cx="1917177" cy="2664296"/>
            <a:chOff x="3563888" y="987574"/>
            <a:chExt cx="1917177" cy="26642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7574"/>
              <a:ext cx="1917177" cy="2664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3635896" y="1275606"/>
              <a:ext cx="180020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 descr="C:\Users\1\Desktop\разобрать\252787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283718"/>
            <a:ext cx="3728294" cy="26329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4742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Международный уровень – 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0349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публикаций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1322732"/>
            <a:ext cx="1997578" cy="29052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493" y="1347614"/>
            <a:ext cx="1878491" cy="2880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5471" y="1347615"/>
            <a:ext cx="1970745" cy="288032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 descr="C:\Users\1\Desktop\разобрать\Озерова Е.В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394659"/>
            <a:ext cx="2005503" cy="2834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915816" y="69954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Международный уровень – 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857634"/>
            <a:ext cx="178595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749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 форумах, радиопередачах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 т.д.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91630"/>
          <a:ext cx="8352929" cy="323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440"/>
                <a:gridCol w="2124870"/>
                <a:gridCol w="3264362"/>
                <a:gridCol w="2304257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мероприятия</a:t>
                      </a:r>
                      <a:endParaRPr lang="ru-RU" sz="140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10.11.2021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МОБУ «</a:t>
                      </a:r>
                      <a:r>
                        <a:rPr lang="ru-RU" sz="1400" b="0" dirty="0" err="1" smtClean="0"/>
                        <a:t>Смольненская</a:t>
                      </a:r>
                      <a:r>
                        <a:rPr lang="ru-RU" sz="1400" b="0" dirty="0" smtClean="0"/>
                        <a:t> ООШ»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Единое образовательное пространство: новые</a:t>
                      </a:r>
                      <a:r>
                        <a:rPr lang="ru-RU" sz="1400" b="0" baseline="0" dirty="0" smtClean="0"/>
                        <a:t> возможности для качественного образования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Педагогический совет ОУ</a:t>
                      </a:r>
                      <a:endParaRPr lang="ru-RU" sz="1400" b="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15.04.2021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МГПУ им. М.Е. </a:t>
                      </a:r>
                      <a:r>
                        <a:rPr lang="ru-RU" sz="1400" b="0" dirty="0" err="1" smtClean="0"/>
                        <a:t>Евсевьева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Право и информатика: особенности взаимодействия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Международная практическая конференция «57 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Евсевьевские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чтения»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27.02. 2020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ГБПОУ РМ «</a:t>
                      </a:r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Ичалковский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педагогический колледж»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 популярных социальных сетей в формировании культуры межличностного общения учащихся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 Всероссийская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научно-практическая конференция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«Межкультурный диалог народов России»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749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 форумах, радиопередачах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 т.д.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188" t="24139" r="51266" b="8930"/>
          <a:stretch>
            <a:fillRect/>
          </a:stretch>
        </p:blipFill>
        <p:spPr bwMode="auto">
          <a:xfrm>
            <a:off x="5868144" y="1491630"/>
            <a:ext cx="2952328" cy="32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Desktop\разобрать\20221220_225537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30" t="754" r="38975" b="5201"/>
          <a:stretch>
            <a:fillRect/>
          </a:stretch>
        </p:blipFill>
        <p:spPr bwMode="auto">
          <a:xfrm rot="5400000">
            <a:off x="212542" y="1674624"/>
            <a:ext cx="3174299" cy="2808312"/>
          </a:xfrm>
          <a:prstGeom prst="rect">
            <a:avLst/>
          </a:prstGeom>
          <a:noFill/>
        </p:spPr>
      </p:pic>
      <p:pic>
        <p:nvPicPr>
          <p:cNvPr id="5" name="Рисунок 4" descr="СЕРТИФИКА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6044" y="1491630"/>
            <a:ext cx="2378084" cy="3363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749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 мастер-классов,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203598"/>
          <a:ext cx="8352929" cy="304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808312"/>
                <a:gridCol w="2304256"/>
                <a:gridCol w="2304257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Тема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Название мероприятия</a:t>
                      </a:r>
                      <a:endParaRPr lang="ru-RU" sz="140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12.04.</a:t>
                      </a:r>
                    </a:p>
                    <a:p>
                      <a:pPr algn="ctr"/>
                      <a:r>
                        <a:rPr lang="ru-RU" sz="1400" b="0" dirty="0" smtClean="0"/>
                        <a:t>2019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МОБУ</a:t>
                      </a:r>
                      <a:r>
                        <a:rPr lang="ru-RU" sz="1400" b="0" baseline="0" dirty="0" smtClean="0"/>
                        <a:t> «</a:t>
                      </a:r>
                      <a:r>
                        <a:rPr lang="ru-RU" sz="1400" b="0" baseline="0" dirty="0" err="1" smtClean="0"/>
                        <a:t>Смольненская</a:t>
                      </a:r>
                      <a:r>
                        <a:rPr lang="ru-RU" sz="1400" b="0" baseline="0" dirty="0" smtClean="0"/>
                        <a:t> ООШ»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Web-</a:t>
                      </a:r>
                      <a:r>
                        <a:rPr lang="ru-RU" sz="1400" b="0" dirty="0" smtClean="0"/>
                        <a:t>живи,</a:t>
                      </a:r>
                      <a:r>
                        <a:rPr lang="ru-RU" sz="1400" b="0" baseline="0" dirty="0" smtClean="0"/>
                        <a:t> </a:t>
                      </a:r>
                      <a:r>
                        <a:rPr lang="en-US" sz="1400" b="0" baseline="0" dirty="0" smtClean="0"/>
                        <a:t>web-</a:t>
                      </a:r>
                      <a:r>
                        <a:rPr lang="ru-RU" sz="1400" b="0" baseline="0" dirty="0" smtClean="0"/>
                        <a:t>учись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Мастер-класс для педагогов школы</a:t>
                      </a:r>
                      <a:endParaRPr lang="ru-RU" sz="1400" b="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4.12-5.12. 2019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МОБУ</a:t>
                      </a:r>
                      <a:r>
                        <a:rPr lang="ru-RU" sz="1400" b="0" baseline="0" dirty="0" smtClean="0"/>
                        <a:t> «</a:t>
                      </a:r>
                      <a:r>
                        <a:rPr lang="ru-RU" sz="1400" b="0" baseline="0" dirty="0" err="1" smtClean="0"/>
                        <a:t>Смольненская</a:t>
                      </a:r>
                      <a:r>
                        <a:rPr lang="ru-RU" sz="1400" b="0" baseline="0" dirty="0" smtClean="0"/>
                        <a:t> ООШ»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День доброй воли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акция "Добрые уроки»</a:t>
                      </a: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12.10.</a:t>
                      </a:r>
                    </a:p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ГБОДО РМ «Республиканский центр дополнительного образования детей»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Робототехника как способ формирования познавательной активности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Мастер-класс в рамках акции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День юного техника»</a:t>
                      </a:r>
                      <a:endParaRPr lang="ru-RU" sz="1400" dirty="0"/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29.03.</a:t>
                      </a:r>
                    </a:p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МБУДО «Центр дополнительного образования для детей» </a:t>
                      </a:r>
                      <a:r>
                        <a:rPr lang="ru-RU" sz="1400" dirty="0" err="1" smtClean="0"/>
                        <a:t>Большеигнатовского</a:t>
                      </a:r>
                      <a:r>
                        <a:rPr lang="ru-RU" sz="1400" dirty="0" smtClean="0"/>
                        <a:t>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Робототехника. Как это работает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Мастер-класс для обучающихся 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749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уроков, мастер-классов,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 (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146" name="Picture 2" descr="C:\Users\1\Desktop\разобрать\20221220_22560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565" t="9942" r="46220" b="13253"/>
          <a:stretch>
            <a:fillRect/>
          </a:stretch>
        </p:blipFill>
        <p:spPr bwMode="auto">
          <a:xfrm rot="5400000">
            <a:off x="281676" y="957418"/>
            <a:ext cx="2376264" cy="2004528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15766"/>
            <a:ext cx="28167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 l="4983"/>
          <a:stretch>
            <a:fillRect/>
          </a:stretch>
        </p:blipFill>
        <p:spPr bwMode="auto">
          <a:xfrm>
            <a:off x="4572000" y="1059582"/>
            <a:ext cx="29422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 l="6473" t="10659" r="51579" b="9243"/>
          <a:stretch>
            <a:fillRect/>
          </a:stretch>
        </p:blipFill>
        <p:spPr bwMode="auto">
          <a:xfrm>
            <a:off x="6444208" y="2067694"/>
            <a:ext cx="22135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9548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Общественно-педагогическая активность педагога: участие в экспертных комиссиях, апелляционных комиссиях, предметных комиссиях в жюри конкурсов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b="14404"/>
          <a:stretch>
            <a:fillRect/>
          </a:stretch>
        </p:blipFill>
        <p:spPr bwMode="auto">
          <a:xfrm>
            <a:off x="467544" y="1275606"/>
            <a:ext cx="28094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6522" r="2174"/>
          <a:stretch>
            <a:fillRect/>
          </a:stretch>
        </p:blipFill>
        <p:spPr bwMode="auto">
          <a:xfrm>
            <a:off x="4788024" y="1419622"/>
            <a:ext cx="3024336" cy="341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548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педагога в профессиональных конкурсах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7574"/>
            <a:ext cx="267699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7573"/>
            <a:ext cx="2664296" cy="379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2347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843558"/>
            <a:ext cx="2856295" cy="387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65517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Общие сведения о учителе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3" y="1071552"/>
            <a:ext cx="7858125" cy="326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82563" marR="0" lvl="0" indent="-1825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Дата рождения: </a:t>
            </a:r>
            <a:r>
              <a:rPr kumimoji="0" lang="ru-RU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 сентября 1985 г.</a:t>
            </a:r>
          </a:p>
          <a:p>
            <a:pPr marL="182563" marR="0" lvl="0" indent="-1825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82563" marR="0" lvl="0" indent="-182563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Профессиональное образование: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ГОУ СПО «</a:t>
            </a:r>
            <a:r>
              <a:rPr lang="ru-RU" altLang="ru-RU" dirty="0" err="1" smtClean="0">
                <a:solidFill>
                  <a:srgbClr val="000066"/>
                </a:solidFill>
                <a:latin typeface="Times New Roman" pitchFamily="18" charset="0"/>
              </a:rPr>
              <a:t>Ичалковский</a:t>
            </a: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 педагогический колледж им. С.М. Кирова». Квалификация – «Учитель начальных классов с дополнительной подготовкой в области информатики». АГ № 1144893, дата выдачи – 28 июня 2006 г.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AutoNum type="arabicPeriod"/>
            </a:pPr>
            <a:endParaRPr lang="ru-RU" altLang="ru-RU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ГОУ ВПО «Мордовский государственный педагогический институт имени М.Е. </a:t>
            </a:r>
            <a:r>
              <a:rPr lang="ru-RU" altLang="ru-RU" dirty="0" err="1" smtClean="0">
                <a:solidFill>
                  <a:srgbClr val="000066"/>
                </a:solidFill>
                <a:latin typeface="Times New Roman" pitchFamily="18" charset="0"/>
              </a:rPr>
              <a:t>Евсевьева</a:t>
            </a: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». Квалификация – «Организатор-методист дошкольного образования и педагог-психолог». ВСГ № 2553391, дата выдачи – 30 января 2009 г.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82563" indent="-1825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9 лет</a:t>
            </a:r>
          </a:p>
          <a:p>
            <a:pPr marL="182563" indent="-1825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0066"/>
                </a:solidFill>
                <a:latin typeface="Times New Roman" pitchFamily="18" charset="0"/>
              </a:rPr>
              <a:t>Общий трудовой стаж: </a:t>
            </a:r>
            <a:r>
              <a:rPr lang="ru-RU" altLang="ru-RU" dirty="0" smtClean="0">
                <a:solidFill>
                  <a:srgbClr val="000066"/>
                </a:solidFill>
                <a:latin typeface="Times New Roman" pitchFamily="18" charset="0"/>
              </a:rPr>
              <a:t>16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552" t="3055" b="1515"/>
          <a:stretch>
            <a:fillRect/>
          </a:stretch>
        </p:blipFill>
        <p:spPr bwMode="auto">
          <a:xfrm rot="5400000">
            <a:off x="2559306" y="298164"/>
            <a:ext cx="3573302" cy="52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71736" y="1000114"/>
            <a:ext cx="3433821" cy="3900141"/>
            <a:chOff x="2987824" y="1398958"/>
            <a:chExt cx="3017733" cy="335842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3867894"/>
              <a:ext cx="3017733" cy="889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1398958"/>
              <a:ext cx="3014004" cy="2527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51520" y="-1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 результаты освоения обучающимися образовательных программ по  итогам внешнего  мониторинга системы образования (результаты ГИА не учитываются)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581" y="987574"/>
            <a:ext cx="3011883" cy="36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4">
            <a:extLst>
              <a:ext uri="{FF2B5EF4-FFF2-40B4-BE49-F238E27FC236}">
                <a16:creationId xmlns="" xmlns:a16="http://schemas.microsoft.com/office/drawing/2014/main" id="{6DE56FDD-01A2-EE39-77FC-5B73222B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0000" t="4738" r="2500" b="6255"/>
          <a:stretch>
            <a:fillRect/>
          </a:stretch>
        </p:blipFill>
        <p:spPr>
          <a:xfrm>
            <a:off x="395536" y="915566"/>
            <a:ext cx="2520280" cy="3672408"/>
          </a:xfr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5397235-7751-16A4-D416-C8891AA1DE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0773" t="4111" r="3453" b="48617"/>
          <a:stretch>
            <a:fillRect/>
          </a:stretch>
        </p:blipFill>
        <p:spPr>
          <a:xfrm>
            <a:off x="3059832" y="915566"/>
            <a:ext cx="2592288" cy="187220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 t="5871" b="26610"/>
          <a:stretch>
            <a:fillRect/>
          </a:stretch>
        </p:blipFill>
        <p:spPr bwMode="auto">
          <a:xfrm>
            <a:off x="2987824" y="2931790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552" y="33950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инновационной деятельности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во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Всероссийской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предметной олимпиаде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85800"/>
            <a:ext cx="3714776" cy="406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9548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 по учебным предметам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98757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Муниципальный конкурс – 2 </a:t>
            </a:r>
          </a:p>
        </p:txBody>
      </p:sp>
      <p:pic>
        <p:nvPicPr>
          <p:cNvPr id="8" name="Рисунок 7" descr="C:\Users\1\Desktop\Портфолио Е.В.Озеровой\Артем.jpg"/>
          <p:cNvPicPr/>
          <p:nvPr/>
        </p:nvPicPr>
        <p:blipFill>
          <a:blip r:embed="rId4" cstate="print">
            <a:lum contrast="10000"/>
          </a:blip>
          <a:srcRect t="2311" r="7393"/>
          <a:stretch>
            <a:fillRect/>
          </a:stretch>
        </p:blipFill>
        <p:spPr bwMode="auto">
          <a:xfrm>
            <a:off x="1475656" y="1635646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Портфолио Е.В.Озеровой\Артем1.jpg"/>
          <p:cNvPicPr/>
          <p:nvPr/>
        </p:nvPicPr>
        <p:blipFill>
          <a:blip r:embed="rId5" cstate="print">
            <a:lum bright="10000"/>
          </a:blip>
          <a:srcRect l="4545" t="3125" r="4545"/>
          <a:stretch>
            <a:fillRect/>
          </a:stretch>
        </p:blipFill>
        <p:spPr bwMode="auto">
          <a:xfrm>
            <a:off x="4644008" y="1707654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0349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 по учебным предметам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3159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Республиканский дистанционный конкурс – 2 </a:t>
            </a:r>
          </a:p>
        </p:txBody>
      </p:sp>
      <p:pic>
        <p:nvPicPr>
          <p:cNvPr id="6" name="Рисунок 5" descr="G:\Грамота Артема\Смольненская СОШ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23678"/>
            <a:ext cx="22322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23678"/>
            <a:ext cx="22322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9548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Позитивные результаты внеурочной деятельности обучающихся по учебным предметам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9286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Международный конкурс – 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304"/>
            <a:ext cx="25689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476</Words>
  <Application>Microsoft Office PowerPoint</Application>
  <PresentationFormat>Экран (16:9)</PresentationFormat>
  <Paragraphs>88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80</cp:revision>
  <dcterms:created xsi:type="dcterms:W3CDTF">2017-12-05T17:20:24Z</dcterms:created>
  <dcterms:modified xsi:type="dcterms:W3CDTF">2022-12-22T11:00:16Z</dcterms:modified>
</cp:coreProperties>
</file>